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6"/>
  </p:notesMasterIdLst>
  <p:handoutMasterIdLst>
    <p:handoutMasterId r:id="rId27"/>
  </p:handout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65" r:id="rId9"/>
    <p:sldId id="266" r:id="rId10"/>
    <p:sldId id="267" r:id="rId11"/>
    <p:sldId id="264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2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C3E0910-793C-46A0-8623-CEAD4857882F}" type="datetime1">
              <a:rPr lang="pt-BR" smtClean="0"/>
              <a:t>25/08/2025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9EE704A-765A-48C7-8594-25B15929F837}" type="datetime1">
              <a:rPr lang="pt-BR" smtClean="0"/>
              <a:t>25/08/2025</a:t>
            </a:fld>
            <a:endParaRPr lang="en-US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  <a:endParaRPr lang="en-US"/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 estilo de título Mestre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/>
              <a:t>Clique para editar o estilo do subtítulo Mestre</a:t>
            </a:r>
            <a:endParaRPr lang="en-US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92B5B4-4D0A-4964-A1A3-B85B0EE00890}" type="datetime1">
              <a:rPr lang="pt-BR" smtClean="0"/>
              <a:t>25/08/2025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E1A5F9-C71D-4DE8-8BF4-9F6FC06A94B8}" type="datetime1">
              <a:rPr lang="pt-BR" smtClean="0"/>
              <a:t>25/08/2025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 estilo de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1DCD7D-5BFD-485D-AED5-B62EAACA4CB6}" type="datetime1">
              <a:rPr lang="pt-BR" smtClean="0"/>
              <a:t>25/08/2025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3252B5-F3E6-4058-A723-196087E9E541}" type="datetime1">
              <a:rPr lang="pt-BR" smtClean="0"/>
              <a:t>25/08/2025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 estilo de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251DFA-97D2-4C90-9100-D1173CC96C37}" type="datetime1">
              <a:rPr lang="pt-BR" smtClean="0"/>
              <a:t>25/08/2025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51B26C-F0DB-4889-B6A3-FE07E152272F}" type="datetime1">
              <a:rPr lang="pt-BR" smtClean="0"/>
              <a:t>25/08/2025</a:t>
            </a:fld>
            <a:endParaRPr lang="en-US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0565EE-A4B5-4AB4-9432-D16ECAE9EF1F}" type="datetime1">
              <a:rPr lang="pt-BR" smtClean="0"/>
              <a:t>25/08/2025</a:t>
            </a:fld>
            <a:endParaRPr lang="en-US" dirty="0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470C2D-02C8-4A1B-A79F-498A53DD951F}" type="datetime1">
              <a:rPr lang="pt-BR" smtClean="0"/>
              <a:t>25/08/2025</a:t>
            </a:fld>
            <a:endParaRPr lang="en-US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94EF83-1835-4C7A-B4B2-F0B720F5AC0B}" type="datetime1">
              <a:rPr lang="pt-BR" smtClean="0"/>
              <a:t>25/08/2025</a:t>
            </a:fld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dirty="0"/>
              <a:t>Clique para editar os estilos de 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6F5D5688-1774-4625-9E74-88EA94DB2550}" type="datetime1">
              <a:rPr lang="pt-BR" smtClean="0"/>
              <a:t>25/08/2025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D5E4E1C-696A-4E82-B6DD-87ECA4CC925A}" type="datetime1">
              <a:rPr lang="pt-BR" smtClean="0"/>
              <a:t>25/08/2025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66BA6665-D630-4C43-9989-3D086DA68E5F}" type="datetime1">
              <a:rPr lang="pt-BR" smtClean="0"/>
              <a:t>25/08/2025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tângulo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C</a:t>
            </a:r>
            <a:r>
              <a:rPr lang="pt-br" dirty="0"/>
              <a:t>riação de Jogos com Python e IA para jogar</a:t>
            </a:r>
            <a:endParaRPr lang="pt-br" sz="8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letiva 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dolfina 2025</a:t>
            </a:r>
          </a:p>
          <a:p>
            <a:pPr rtl="0"/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Professores: Renato E Alexandre.</a:t>
            </a: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8C25A61A-141E-26F9-1562-C6E73ADD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61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082866-A38F-AB34-A2A0-1A52BE8A7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275582"/>
            <a:ext cx="5897880" cy="2067818"/>
          </a:xfrm>
        </p:spPr>
        <p:txBody>
          <a:bodyPr>
            <a:normAutofit/>
          </a:bodyPr>
          <a:lstStyle/>
          <a:p>
            <a:r>
              <a:rPr lang="pt-BR" dirty="0"/>
              <a:t>Vamos dificultar a vida dela, de novo!!!.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BB9347-F7D7-FA93-6E9B-A2DAB6DF8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25/08/2025</a:t>
            </a:fld>
            <a:endParaRPr lang="en-US" dirty="0"/>
          </a:p>
        </p:txBody>
      </p:sp>
      <p:pic>
        <p:nvPicPr>
          <p:cNvPr id="5" name="Video_1756066480">
            <a:hlinkClick r:id="" action="ppaction://media"/>
            <a:extLst>
              <a:ext uri="{FF2B5EF4-FFF2-40B4-BE49-F238E27FC236}">
                <a16:creationId xmlns:a16="http://schemas.microsoft.com/office/drawing/2014/main" id="{9DC06C46-B8DE-E785-B630-917A331FA9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22491" y="46037"/>
            <a:ext cx="3771707" cy="620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5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50CE5F-3B0F-5D97-DCF5-75EF39CEB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a IA tá jogando?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837F5D-E1C4-9B98-68DE-27ACDA22F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25/08/2025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A9F7105-5AB5-3AA1-DEF5-CF6A6DCB0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001402"/>
            <a:ext cx="2514951" cy="3867690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90A208D8-F839-8024-8B39-981139D1F196}"/>
              </a:ext>
            </a:extLst>
          </p:cNvPr>
          <p:cNvSpPr/>
          <p:nvPr/>
        </p:nvSpPr>
        <p:spPr>
          <a:xfrm>
            <a:off x="5501640" y="2868447"/>
            <a:ext cx="594360" cy="594360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3B52ABB-A1F6-3191-6E6F-2596940FBF11}"/>
              </a:ext>
            </a:extLst>
          </p:cNvPr>
          <p:cNvSpPr/>
          <p:nvPr/>
        </p:nvSpPr>
        <p:spPr>
          <a:xfrm>
            <a:off x="5516880" y="3582580"/>
            <a:ext cx="594360" cy="594360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CB86795B-9376-ED5F-6590-A2F919E48F51}"/>
              </a:ext>
            </a:extLst>
          </p:cNvPr>
          <p:cNvSpPr/>
          <p:nvPr/>
        </p:nvSpPr>
        <p:spPr>
          <a:xfrm>
            <a:off x="5516880" y="4296714"/>
            <a:ext cx="594360" cy="594360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07E0080-82C9-8A41-418E-818C7A2820ED}"/>
              </a:ext>
            </a:extLst>
          </p:cNvPr>
          <p:cNvSpPr/>
          <p:nvPr/>
        </p:nvSpPr>
        <p:spPr>
          <a:xfrm>
            <a:off x="8046371" y="3578287"/>
            <a:ext cx="594360" cy="594360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26D1F371-7750-FA50-2315-C02A204C6E1A}"/>
              </a:ext>
            </a:extLst>
          </p:cNvPr>
          <p:cNvCxnSpPr>
            <a:stCxn id="7" idx="6"/>
            <a:endCxn id="10" idx="2"/>
          </p:cNvCxnSpPr>
          <p:nvPr/>
        </p:nvCxnSpPr>
        <p:spPr>
          <a:xfrm>
            <a:off x="6096000" y="3165627"/>
            <a:ext cx="1950371" cy="709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EA9E7B6-7B12-7917-C2E5-908043BC0EA0}"/>
              </a:ext>
            </a:extLst>
          </p:cNvPr>
          <p:cNvCxnSpPr>
            <a:stCxn id="8" idx="6"/>
            <a:endCxn id="10" idx="2"/>
          </p:cNvCxnSpPr>
          <p:nvPr/>
        </p:nvCxnSpPr>
        <p:spPr>
          <a:xfrm flipV="1">
            <a:off x="6111240" y="3875467"/>
            <a:ext cx="1935131" cy="4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50C5370C-A1C7-725E-C0D6-080D2F1061D0}"/>
              </a:ext>
            </a:extLst>
          </p:cNvPr>
          <p:cNvCxnSpPr>
            <a:stCxn id="9" idx="6"/>
            <a:endCxn id="10" idx="2"/>
          </p:cNvCxnSpPr>
          <p:nvPr/>
        </p:nvCxnSpPr>
        <p:spPr>
          <a:xfrm flipV="1">
            <a:off x="6111240" y="3875467"/>
            <a:ext cx="1935131" cy="718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0461D9A-B018-ED52-A46A-0D3451B91D0D}"/>
              </a:ext>
            </a:extLst>
          </p:cNvPr>
          <p:cNvSpPr txBox="1"/>
          <p:nvPr/>
        </p:nvSpPr>
        <p:spPr>
          <a:xfrm>
            <a:off x="5403038" y="2403153"/>
            <a:ext cx="791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Inputs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A640C4E-3E31-167A-6580-864330B5A8A3}"/>
              </a:ext>
            </a:extLst>
          </p:cNvPr>
          <p:cNvSpPr txBox="1"/>
          <p:nvPr/>
        </p:nvSpPr>
        <p:spPr>
          <a:xfrm>
            <a:off x="7925258" y="2403153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534192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AAA00-43D1-6698-D850-A53BCCBD4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0E772E-077D-977B-6072-6C9D949E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isso funciona de fato?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126AFB-E316-ACAC-8B3F-2B194C18F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25/08/2025</a:t>
            </a:fld>
            <a:endParaRPr lang="en-US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8134CD3-10B7-6379-ABE5-544A6DEA845E}"/>
              </a:ext>
            </a:extLst>
          </p:cNvPr>
          <p:cNvSpPr/>
          <p:nvPr/>
        </p:nvSpPr>
        <p:spPr>
          <a:xfrm>
            <a:off x="5501640" y="2868447"/>
            <a:ext cx="594360" cy="594360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7D04DDB-1C75-883B-1CDC-615B9138FAC2}"/>
              </a:ext>
            </a:extLst>
          </p:cNvPr>
          <p:cNvSpPr/>
          <p:nvPr/>
        </p:nvSpPr>
        <p:spPr>
          <a:xfrm>
            <a:off x="5516880" y="3582580"/>
            <a:ext cx="594360" cy="594360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215DFE17-77EE-4B25-5538-945BCF10A2EA}"/>
              </a:ext>
            </a:extLst>
          </p:cNvPr>
          <p:cNvSpPr/>
          <p:nvPr/>
        </p:nvSpPr>
        <p:spPr>
          <a:xfrm>
            <a:off x="5516880" y="4296714"/>
            <a:ext cx="594360" cy="594360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2392A870-D3A7-596E-4F43-60A662EDD068}"/>
              </a:ext>
            </a:extLst>
          </p:cNvPr>
          <p:cNvSpPr/>
          <p:nvPr/>
        </p:nvSpPr>
        <p:spPr>
          <a:xfrm>
            <a:off x="8046371" y="3578287"/>
            <a:ext cx="594360" cy="594360"/>
          </a:xfrm>
          <a:prstGeom prst="ellipse">
            <a:avLst/>
          </a:prstGeom>
          <a:solidFill>
            <a:srgbClr val="0070C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75429660-2427-30EC-53CA-E5FD3B83479E}"/>
              </a:ext>
            </a:extLst>
          </p:cNvPr>
          <p:cNvCxnSpPr>
            <a:stCxn id="7" idx="6"/>
            <a:endCxn id="10" idx="2"/>
          </p:cNvCxnSpPr>
          <p:nvPr/>
        </p:nvCxnSpPr>
        <p:spPr>
          <a:xfrm>
            <a:off x="6096000" y="3165627"/>
            <a:ext cx="1950371" cy="709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2AB18D93-1988-A07B-09C7-128FCA67D4CD}"/>
              </a:ext>
            </a:extLst>
          </p:cNvPr>
          <p:cNvCxnSpPr>
            <a:stCxn id="8" idx="6"/>
            <a:endCxn id="10" idx="2"/>
          </p:cNvCxnSpPr>
          <p:nvPr/>
        </p:nvCxnSpPr>
        <p:spPr>
          <a:xfrm flipV="1">
            <a:off x="6111240" y="3875467"/>
            <a:ext cx="1935131" cy="4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92D978FF-30C0-BA9F-1619-B2C73E3B0BFB}"/>
              </a:ext>
            </a:extLst>
          </p:cNvPr>
          <p:cNvCxnSpPr>
            <a:stCxn id="9" idx="6"/>
            <a:endCxn id="10" idx="2"/>
          </p:cNvCxnSpPr>
          <p:nvPr/>
        </p:nvCxnSpPr>
        <p:spPr>
          <a:xfrm flipV="1">
            <a:off x="6111240" y="3875467"/>
            <a:ext cx="1935131" cy="718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92C709B-98DC-5E3B-4CA8-ACEFA9B5FE01}"/>
              </a:ext>
            </a:extLst>
          </p:cNvPr>
          <p:cNvSpPr txBox="1"/>
          <p:nvPr/>
        </p:nvSpPr>
        <p:spPr>
          <a:xfrm>
            <a:off x="5403038" y="2403153"/>
            <a:ext cx="791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Inputs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46670DC-515C-2F5F-7CA6-ADCBB5054F97}"/>
              </a:ext>
            </a:extLst>
          </p:cNvPr>
          <p:cNvSpPr txBox="1"/>
          <p:nvPr/>
        </p:nvSpPr>
        <p:spPr>
          <a:xfrm>
            <a:off x="7925258" y="2403153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output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45F3FB-CA45-D992-7E56-59ED9305A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62" y="2772485"/>
            <a:ext cx="3639058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88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4A79E-D498-FBCC-3704-5CC11E19E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01E768-2E9B-C2FC-9A23-A8B7E98A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876" y="2164080"/>
            <a:ext cx="10058400" cy="2592813"/>
          </a:xfrm>
        </p:spPr>
        <p:txBody>
          <a:bodyPr>
            <a:noAutofit/>
          </a:bodyPr>
          <a:lstStyle/>
          <a:p>
            <a:r>
              <a:rPr lang="pt-BR" sz="3600" dirty="0"/>
              <a:t>1 – INPUT = Quais informações o pássaro precisa para saber o que tem que ser feito?</a:t>
            </a:r>
            <a:br>
              <a:rPr lang="pt-BR" sz="3600" dirty="0"/>
            </a:br>
            <a:br>
              <a:rPr lang="pt-BR" sz="3600" dirty="0"/>
            </a:br>
            <a:r>
              <a:rPr lang="pt-BR" sz="3600" dirty="0"/>
              <a:t>2 – OUTPUT = Quais decisões o pássaro pode tomar?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1C962D-110F-E71F-0E8C-81A83F128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25/08/2025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9B2BBC-2A7E-BF42-60AC-242EB1723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77" y="3627120"/>
            <a:ext cx="1914525" cy="2390775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D452946E-3650-0E9A-9036-534FCF3B7E47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Questionamentos???</a:t>
            </a:r>
          </a:p>
        </p:txBody>
      </p:sp>
    </p:spTree>
    <p:extLst>
      <p:ext uri="{BB962C8B-B14F-4D97-AF65-F5344CB8AC3E}">
        <p14:creationId xmlns:p14="http://schemas.microsoft.com/office/powerpoint/2010/main" val="1648545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F8D11-43D8-0C80-E6DD-10F87040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Decisões do Pássaro é mais fácil responder: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45D99F-5234-6012-1482-410F73B12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Pula.</a:t>
            </a:r>
          </a:p>
          <a:p>
            <a:r>
              <a:rPr lang="pt-BR" sz="3200" dirty="0"/>
              <a:t>Fica parado caindo.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F298C5-FE8C-3E8A-2DFD-92180C47F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25/08/2025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98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E2C07-7CC9-9DD6-2BDF-EFF6A0775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A864A-25BC-9B9A-376B-39384D76B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ele precisa saber?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645BFC-8940-C9E6-32DB-57DA18065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Sempre que se cria uma inteligência artificial, devemos pensar no que </a:t>
            </a:r>
            <a:r>
              <a:rPr lang="pt-BR" sz="3200" b="1" dirty="0"/>
              <a:t>precisamos</a:t>
            </a:r>
            <a:r>
              <a:rPr lang="pt-BR" sz="3200" dirty="0"/>
              <a:t> para tomar decisões e quais </a:t>
            </a:r>
            <a:r>
              <a:rPr lang="pt-BR" sz="3200" b="1" dirty="0"/>
              <a:t>ações podemos tomar.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76EFCE-6A0C-F476-1C26-0A930F009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25/08/2025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137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DCA85-FEE5-E529-C2B0-40112A0A5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92293-3F92-6D6C-EE3B-08E5BDC5B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121146" cy="1450757"/>
          </a:xfrm>
        </p:spPr>
        <p:txBody>
          <a:bodyPr/>
          <a:lstStyle/>
          <a:p>
            <a:r>
              <a:rPr lang="pt-BR" dirty="0"/>
              <a:t>O que ele precisa saber?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798F5C-A8D6-6841-D737-7BD82927F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25/08/2025</a:t>
            </a:fld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01FE9D-6032-38E2-918A-A9A42601E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07" y="2362199"/>
            <a:ext cx="3996630" cy="349885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8630F59-E557-E262-7497-512A63A03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960" y="140221"/>
            <a:ext cx="3749040" cy="6103809"/>
          </a:xfrm>
          <a:prstGeom prst="rect">
            <a:avLst/>
          </a:prstGeom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A57E98B-A41D-B681-FE18-E9C2707BD4FF}"/>
              </a:ext>
            </a:extLst>
          </p:cNvPr>
          <p:cNvCxnSpPr/>
          <p:nvPr/>
        </p:nvCxnSpPr>
        <p:spPr>
          <a:xfrm flipV="1">
            <a:off x="10401300" y="1257300"/>
            <a:ext cx="1447800" cy="876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2AD6546-F49E-2516-0FE2-87F2D788E585}"/>
              </a:ext>
            </a:extLst>
          </p:cNvPr>
          <p:cNvCxnSpPr>
            <a:cxnSpLocks/>
          </p:cNvCxnSpPr>
          <p:nvPr/>
        </p:nvCxnSpPr>
        <p:spPr>
          <a:xfrm>
            <a:off x="10401300" y="2133600"/>
            <a:ext cx="1473249" cy="635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1D0FFCB-AAD6-5D20-E721-A95BD63AA6EC}"/>
              </a:ext>
            </a:extLst>
          </p:cNvPr>
          <p:cNvCxnSpPr>
            <a:cxnSpLocks/>
          </p:cNvCxnSpPr>
          <p:nvPr/>
        </p:nvCxnSpPr>
        <p:spPr>
          <a:xfrm>
            <a:off x="10401300" y="2133600"/>
            <a:ext cx="0" cy="36195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5C80DC2-E882-5497-BD15-49BE3950A14F}"/>
              </a:ext>
            </a:extLst>
          </p:cNvPr>
          <p:cNvSpPr txBox="1"/>
          <p:nvPr/>
        </p:nvSpPr>
        <p:spPr>
          <a:xfrm>
            <a:off x="10669626" y="1091029"/>
            <a:ext cx="45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A13FD88-3B99-CC87-B8AF-C36321BEA805}"/>
              </a:ext>
            </a:extLst>
          </p:cNvPr>
          <p:cNvSpPr txBox="1"/>
          <p:nvPr/>
        </p:nvSpPr>
        <p:spPr>
          <a:xfrm>
            <a:off x="9945726" y="3443070"/>
            <a:ext cx="45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810200B-E707-1AB1-7726-349C452D5984}"/>
              </a:ext>
            </a:extLst>
          </p:cNvPr>
          <p:cNvSpPr txBox="1"/>
          <p:nvPr/>
        </p:nvSpPr>
        <p:spPr>
          <a:xfrm>
            <a:off x="11068863" y="2459503"/>
            <a:ext cx="45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16928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B3481-9829-B34A-1618-D64E8B775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F2A9A3-4453-552F-DD0C-8BA66608A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121146" cy="1450757"/>
          </a:xfrm>
        </p:spPr>
        <p:txBody>
          <a:bodyPr/>
          <a:lstStyle/>
          <a:p>
            <a:r>
              <a:rPr lang="pt-BR" dirty="0"/>
              <a:t>Como Isso funciona?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694B43-50D9-19FA-5874-55F10B6F2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25/08/2025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2CB4B90-BBC3-A859-466C-0801E0F5E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960" y="140221"/>
            <a:ext cx="3749040" cy="6103809"/>
          </a:xfrm>
          <a:prstGeom prst="rect">
            <a:avLst/>
          </a:prstGeom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41C151E8-A7BF-429C-89E0-4E03E82695E4}"/>
              </a:ext>
            </a:extLst>
          </p:cNvPr>
          <p:cNvCxnSpPr/>
          <p:nvPr/>
        </p:nvCxnSpPr>
        <p:spPr>
          <a:xfrm flipV="1">
            <a:off x="10401300" y="1257300"/>
            <a:ext cx="1447800" cy="876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78D98362-ED2D-D883-13C6-E562961B2AAD}"/>
              </a:ext>
            </a:extLst>
          </p:cNvPr>
          <p:cNvCxnSpPr>
            <a:cxnSpLocks/>
          </p:cNvCxnSpPr>
          <p:nvPr/>
        </p:nvCxnSpPr>
        <p:spPr>
          <a:xfrm>
            <a:off x="10401300" y="2133600"/>
            <a:ext cx="1473249" cy="635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E70576D-49CA-C29F-C3EC-CCBE6D7F6AEC}"/>
              </a:ext>
            </a:extLst>
          </p:cNvPr>
          <p:cNvCxnSpPr>
            <a:cxnSpLocks/>
          </p:cNvCxnSpPr>
          <p:nvPr/>
        </p:nvCxnSpPr>
        <p:spPr>
          <a:xfrm>
            <a:off x="10401300" y="2133600"/>
            <a:ext cx="0" cy="36195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32801BA-F564-06C7-9D3F-C5FA00EE5317}"/>
              </a:ext>
            </a:extLst>
          </p:cNvPr>
          <p:cNvSpPr txBox="1"/>
          <p:nvPr/>
        </p:nvSpPr>
        <p:spPr>
          <a:xfrm>
            <a:off x="10669626" y="1091029"/>
            <a:ext cx="45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D295AAA-285C-63A1-4B50-098050246BB7}"/>
              </a:ext>
            </a:extLst>
          </p:cNvPr>
          <p:cNvSpPr txBox="1"/>
          <p:nvPr/>
        </p:nvSpPr>
        <p:spPr>
          <a:xfrm>
            <a:off x="9674819" y="3105834"/>
            <a:ext cx="726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CE70E04-DEF2-A3B3-277C-6631711F0D2D}"/>
              </a:ext>
            </a:extLst>
          </p:cNvPr>
          <p:cNvSpPr txBox="1"/>
          <p:nvPr/>
        </p:nvSpPr>
        <p:spPr>
          <a:xfrm>
            <a:off x="10803276" y="2459503"/>
            <a:ext cx="570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FF0000"/>
                </a:solidFill>
              </a:rPr>
              <a:t>-7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2E9400E5-44DD-B507-2B56-D8629F128EC8}"/>
              </a:ext>
            </a:extLst>
          </p:cNvPr>
          <p:cNvSpPr/>
          <p:nvPr/>
        </p:nvSpPr>
        <p:spPr>
          <a:xfrm>
            <a:off x="706755" y="2622550"/>
            <a:ext cx="781050" cy="7810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49739DB-3967-5622-9375-E3BB9F5A9C68}"/>
              </a:ext>
            </a:extLst>
          </p:cNvPr>
          <p:cNvSpPr/>
          <p:nvPr/>
        </p:nvSpPr>
        <p:spPr>
          <a:xfrm>
            <a:off x="706755" y="3552825"/>
            <a:ext cx="781050" cy="7810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374FAFA-93A1-3EB6-1D29-06001557F373}"/>
              </a:ext>
            </a:extLst>
          </p:cNvPr>
          <p:cNvSpPr/>
          <p:nvPr/>
        </p:nvSpPr>
        <p:spPr>
          <a:xfrm>
            <a:off x="706755" y="4483100"/>
            <a:ext cx="781050" cy="78105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-7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ED36FDB-F856-7249-9107-F09F9D11944D}"/>
              </a:ext>
            </a:extLst>
          </p:cNvPr>
          <p:cNvSpPr txBox="1"/>
          <p:nvPr/>
        </p:nvSpPr>
        <p:spPr>
          <a:xfrm>
            <a:off x="696242" y="2190234"/>
            <a:ext cx="791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Inputs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BAE41F96-BCA0-679C-3D04-35A8C3CE32DD}"/>
              </a:ext>
            </a:extLst>
          </p:cNvPr>
          <p:cNvCxnSpPr/>
          <p:nvPr/>
        </p:nvCxnSpPr>
        <p:spPr>
          <a:xfrm>
            <a:off x="508000" y="2622550"/>
            <a:ext cx="0" cy="27622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FEA40F85-D4C0-9CC6-AB5F-3DD04959388A}"/>
              </a:ext>
            </a:extLst>
          </p:cNvPr>
          <p:cNvCxnSpPr/>
          <p:nvPr/>
        </p:nvCxnSpPr>
        <p:spPr>
          <a:xfrm>
            <a:off x="1663700" y="2622550"/>
            <a:ext cx="0" cy="27622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BD30B3B4-3A18-D5B1-6502-496013286181}"/>
              </a:ext>
            </a:extLst>
          </p:cNvPr>
          <p:cNvSpPr/>
          <p:nvPr/>
        </p:nvSpPr>
        <p:spPr>
          <a:xfrm>
            <a:off x="5831095" y="3552825"/>
            <a:ext cx="1061719" cy="104337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rgbClr val="FF0000"/>
                </a:solidFill>
              </a:rPr>
              <a:t>13,9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2B0CA168-43D2-6705-85AA-11E4B5A7D167}"/>
              </a:ext>
            </a:extLst>
          </p:cNvPr>
          <p:cNvCxnSpPr>
            <a:stCxn id="3" idx="6"/>
          </p:cNvCxnSpPr>
          <p:nvPr/>
        </p:nvCxnSpPr>
        <p:spPr>
          <a:xfrm>
            <a:off x="1487805" y="3013075"/>
            <a:ext cx="2868295" cy="739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59DF47DC-3F49-0382-26F1-2339B3CF98B4}"/>
              </a:ext>
            </a:extLst>
          </p:cNvPr>
          <p:cNvCxnSpPr>
            <a:cxnSpLocks/>
          </p:cNvCxnSpPr>
          <p:nvPr/>
        </p:nvCxnSpPr>
        <p:spPr>
          <a:xfrm flipV="1">
            <a:off x="1487805" y="4134535"/>
            <a:ext cx="2868295" cy="739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1425B669-A4D6-5333-41B2-0BABA1B0ADDC}"/>
              </a:ext>
            </a:extLst>
          </p:cNvPr>
          <p:cNvCxnSpPr>
            <a:stCxn id="5" idx="6"/>
          </p:cNvCxnSpPr>
          <p:nvPr/>
        </p:nvCxnSpPr>
        <p:spPr>
          <a:xfrm>
            <a:off x="1487805" y="3943350"/>
            <a:ext cx="27412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FEA4048-8A15-EC2A-B0BB-D8019A05AC64}"/>
              </a:ext>
            </a:extLst>
          </p:cNvPr>
          <p:cNvSpPr txBox="1"/>
          <p:nvPr/>
        </p:nvSpPr>
        <p:spPr>
          <a:xfrm>
            <a:off x="2268855" y="2921168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0,5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4A74B53-D5CB-1B86-2B2F-85F2CAB1AB74}"/>
              </a:ext>
            </a:extLst>
          </p:cNvPr>
          <p:cNvSpPr txBox="1"/>
          <p:nvPr/>
        </p:nvSpPr>
        <p:spPr>
          <a:xfrm>
            <a:off x="2268855" y="362336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066337F-0A10-0F99-2627-BBB2F4F977F5}"/>
              </a:ext>
            </a:extLst>
          </p:cNvPr>
          <p:cNvSpPr txBox="1"/>
          <p:nvPr/>
        </p:nvSpPr>
        <p:spPr>
          <a:xfrm>
            <a:off x="2285092" y="4289642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1.3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0820BC6-B11F-446D-FD59-6B23A6C73773}"/>
              </a:ext>
            </a:extLst>
          </p:cNvPr>
          <p:cNvSpPr txBox="1"/>
          <p:nvPr/>
        </p:nvSpPr>
        <p:spPr>
          <a:xfrm>
            <a:off x="4371362" y="3531027"/>
            <a:ext cx="1266693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30</a:t>
            </a:r>
            <a:r>
              <a:rPr lang="pt-BR" dirty="0"/>
              <a:t> X 0,5 + </a:t>
            </a:r>
          </a:p>
          <a:p>
            <a:r>
              <a:rPr lang="pt-BR" dirty="0">
                <a:solidFill>
                  <a:srgbClr val="FF0000"/>
                </a:solidFill>
              </a:rPr>
              <a:t>4</a:t>
            </a:r>
            <a:r>
              <a:rPr lang="pt-BR" dirty="0"/>
              <a:t> X 2 + </a:t>
            </a:r>
          </a:p>
          <a:p>
            <a:r>
              <a:rPr lang="pt-BR" dirty="0"/>
              <a:t>(</a:t>
            </a:r>
            <a:r>
              <a:rPr lang="pt-BR" dirty="0">
                <a:solidFill>
                  <a:srgbClr val="FF0000"/>
                </a:solidFill>
              </a:rPr>
              <a:t>-7</a:t>
            </a:r>
            <a:r>
              <a:rPr lang="pt-BR" dirty="0"/>
              <a:t>) X 1,3 </a:t>
            </a:r>
          </a:p>
          <a:p>
            <a:r>
              <a:rPr lang="pt-BR" dirty="0"/>
              <a:t>= </a:t>
            </a:r>
            <a:r>
              <a:rPr lang="pt-BR" dirty="0">
                <a:solidFill>
                  <a:srgbClr val="0070C0"/>
                </a:solidFill>
              </a:rPr>
              <a:t>13,9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A0EEA3E0-54DF-5F52-F90D-C12D13A32ABD}"/>
              </a:ext>
            </a:extLst>
          </p:cNvPr>
          <p:cNvSpPr txBox="1">
            <a:spLocks/>
          </p:cNvSpPr>
          <p:nvPr/>
        </p:nvSpPr>
        <p:spPr>
          <a:xfrm>
            <a:off x="914908" y="5930900"/>
            <a:ext cx="7121146" cy="4101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/>
              <a:t>A TOMADA DE DECISÃO É UMA CONTA MATEMÁTICA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10C70D1-12E0-3FBE-D173-EA2C1FBDE7BB}"/>
              </a:ext>
            </a:extLst>
          </p:cNvPr>
          <p:cNvSpPr txBox="1"/>
          <p:nvPr/>
        </p:nvSpPr>
        <p:spPr>
          <a:xfrm>
            <a:off x="5939402" y="316169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Output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8F9F10F-6DD5-4574-E17D-85D818E758C2}"/>
              </a:ext>
            </a:extLst>
          </p:cNvPr>
          <p:cNvSpPr txBox="1"/>
          <p:nvPr/>
        </p:nvSpPr>
        <p:spPr>
          <a:xfrm>
            <a:off x="5748990" y="4596200"/>
            <a:ext cx="2090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rgbClr val="FF0000"/>
                </a:solidFill>
              </a:rPr>
              <a:t>tanH</a:t>
            </a:r>
            <a:r>
              <a:rPr lang="pt-BR" dirty="0"/>
              <a:t>(13,9 – 5) = </a:t>
            </a:r>
            <a:r>
              <a:rPr lang="pt-BR" sz="2800" b="1" dirty="0">
                <a:solidFill>
                  <a:srgbClr val="FF0000"/>
                </a:solidFill>
              </a:rPr>
              <a:t>1</a:t>
            </a:r>
            <a:endParaRPr lang="pt-BR" b="1" dirty="0">
              <a:solidFill>
                <a:srgbClr val="FF0000"/>
              </a:solidFill>
            </a:endParaRP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D5D56859-1488-1150-1970-343A079AB15C}"/>
              </a:ext>
            </a:extLst>
          </p:cNvPr>
          <p:cNvCxnSpPr/>
          <p:nvPr/>
        </p:nvCxnSpPr>
        <p:spPr>
          <a:xfrm flipH="1">
            <a:off x="6824414" y="5011738"/>
            <a:ext cx="341494" cy="390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0AF034E7-7D36-28FD-DB62-74DE6D035E3B}"/>
              </a:ext>
            </a:extLst>
          </p:cNvPr>
          <p:cNvSpPr txBox="1"/>
          <p:nvPr/>
        </p:nvSpPr>
        <p:spPr>
          <a:xfrm>
            <a:off x="6349133" y="5340494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Bias</a:t>
            </a:r>
          </a:p>
        </p:txBody>
      </p:sp>
      <p:sp>
        <p:nvSpPr>
          <p:cNvPr id="37" name="Seta: para a Direita 36">
            <a:extLst>
              <a:ext uri="{FF2B5EF4-FFF2-40B4-BE49-F238E27FC236}">
                <a16:creationId xmlns:a16="http://schemas.microsoft.com/office/drawing/2014/main" id="{B0699570-FC1F-E7D3-C20D-283DCA901F1B}"/>
              </a:ext>
            </a:extLst>
          </p:cNvPr>
          <p:cNvSpPr/>
          <p:nvPr/>
        </p:nvSpPr>
        <p:spPr>
          <a:xfrm rot="19676115">
            <a:off x="5245778" y="5107058"/>
            <a:ext cx="606252" cy="1998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729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63F86-A5DA-CE6F-18E6-DA93D1F54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E2A661-61B5-6DD5-5B5E-86CE05F7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7121146" cy="1450757"/>
          </a:xfrm>
        </p:spPr>
        <p:txBody>
          <a:bodyPr/>
          <a:lstStyle/>
          <a:p>
            <a:r>
              <a:rPr lang="pt-BR" dirty="0"/>
              <a:t>Função de ativação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D8A0A0-03FC-CE6C-59B2-E90397214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25/08/2025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16CAD21-4D2A-DD83-62FC-CB9DD2AF1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960" y="140221"/>
            <a:ext cx="3749040" cy="6103809"/>
          </a:xfrm>
          <a:prstGeom prst="rect">
            <a:avLst/>
          </a:prstGeom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7F211BBD-8C1F-183C-4977-8EE51473A60F}"/>
              </a:ext>
            </a:extLst>
          </p:cNvPr>
          <p:cNvCxnSpPr/>
          <p:nvPr/>
        </p:nvCxnSpPr>
        <p:spPr>
          <a:xfrm flipV="1">
            <a:off x="10401300" y="1257300"/>
            <a:ext cx="1447800" cy="876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ADDB30AA-6A17-37AD-EFD6-6642D386D837}"/>
              </a:ext>
            </a:extLst>
          </p:cNvPr>
          <p:cNvCxnSpPr>
            <a:cxnSpLocks/>
          </p:cNvCxnSpPr>
          <p:nvPr/>
        </p:nvCxnSpPr>
        <p:spPr>
          <a:xfrm>
            <a:off x="10401300" y="2133600"/>
            <a:ext cx="1473249" cy="635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99EF9A9A-FF6B-7BD1-F7E2-AA4DFFC77D5E}"/>
              </a:ext>
            </a:extLst>
          </p:cNvPr>
          <p:cNvCxnSpPr>
            <a:cxnSpLocks/>
          </p:cNvCxnSpPr>
          <p:nvPr/>
        </p:nvCxnSpPr>
        <p:spPr>
          <a:xfrm>
            <a:off x="10401300" y="2133600"/>
            <a:ext cx="0" cy="36195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F940F5A-C35A-3F90-144E-E1F628C6D327}"/>
              </a:ext>
            </a:extLst>
          </p:cNvPr>
          <p:cNvSpPr txBox="1"/>
          <p:nvPr/>
        </p:nvSpPr>
        <p:spPr>
          <a:xfrm>
            <a:off x="10669626" y="1091029"/>
            <a:ext cx="45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30E478D-F849-9A92-4E78-24F61FAE4A9E}"/>
              </a:ext>
            </a:extLst>
          </p:cNvPr>
          <p:cNvSpPr txBox="1"/>
          <p:nvPr/>
        </p:nvSpPr>
        <p:spPr>
          <a:xfrm>
            <a:off x="9674819" y="3105834"/>
            <a:ext cx="726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93FDA37-F52F-A375-D9E0-36EDFD4CB91E}"/>
              </a:ext>
            </a:extLst>
          </p:cNvPr>
          <p:cNvSpPr txBox="1"/>
          <p:nvPr/>
        </p:nvSpPr>
        <p:spPr>
          <a:xfrm>
            <a:off x="10803276" y="2459503"/>
            <a:ext cx="570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FF0000"/>
                </a:solidFill>
              </a:rPr>
              <a:t>-7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159F76E3-8E0F-71E2-77BB-28E7A7D2A972}"/>
              </a:ext>
            </a:extLst>
          </p:cNvPr>
          <p:cNvSpPr txBox="1">
            <a:spLocks/>
          </p:cNvSpPr>
          <p:nvPr/>
        </p:nvSpPr>
        <p:spPr>
          <a:xfrm>
            <a:off x="614932" y="1928544"/>
            <a:ext cx="7121146" cy="840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A tangente hiperbólica serve para padronizar números muito esquisitos em zeros e uns.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0B9CA13-5BE7-BF79-DAA3-722C7B1B4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170" y="2805628"/>
            <a:ext cx="5328669" cy="3438402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C91BF585-4E50-4F9E-5431-13FBEBE3ACB8}"/>
              </a:ext>
            </a:extLst>
          </p:cNvPr>
          <p:cNvSpPr/>
          <p:nvPr/>
        </p:nvSpPr>
        <p:spPr>
          <a:xfrm>
            <a:off x="1511170" y="3911599"/>
            <a:ext cx="2931161" cy="2438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D226BED-5C6A-9F70-E59E-9D841F5882E5}"/>
              </a:ext>
            </a:extLst>
          </p:cNvPr>
          <p:cNvSpPr txBox="1"/>
          <p:nvPr/>
        </p:nvSpPr>
        <p:spPr>
          <a:xfrm>
            <a:off x="6599839" y="300745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Pula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DFB0D71-3494-FB48-41B6-F86130A0500B}"/>
              </a:ext>
            </a:extLst>
          </p:cNvPr>
          <p:cNvSpPr txBox="1"/>
          <p:nvPr/>
        </p:nvSpPr>
        <p:spPr>
          <a:xfrm>
            <a:off x="317866" y="4945967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Não Pula 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07C2794A-728D-398C-554C-CA4868A90C98}"/>
              </a:ext>
            </a:extLst>
          </p:cNvPr>
          <p:cNvSpPr/>
          <p:nvPr/>
        </p:nvSpPr>
        <p:spPr>
          <a:xfrm>
            <a:off x="3716699" y="2989608"/>
            <a:ext cx="2931161" cy="9219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CE3B6F1F-A3E2-BD15-C058-42064BC12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516" y="4995004"/>
            <a:ext cx="1991003" cy="1286054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A86026E5-DE21-1866-BB95-88683673F220}"/>
              </a:ext>
            </a:extLst>
          </p:cNvPr>
          <p:cNvSpPr txBox="1"/>
          <p:nvPr/>
        </p:nvSpPr>
        <p:spPr>
          <a:xfrm>
            <a:off x="4599907" y="3316096"/>
            <a:ext cx="2090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rgbClr val="FF0000"/>
                </a:solidFill>
              </a:rPr>
              <a:t>tanH</a:t>
            </a:r>
            <a:r>
              <a:rPr lang="pt-BR" dirty="0"/>
              <a:t>(13,9 – 5) = </a:t>
            </a:r>
            <a:r>
              <a:rPr lang="pt-BR" sz="2800" b="1" dirty="0">
                <a:solidFill>
                  <a:srgbClr val="FF0000"/>
                </a:solidFill>
              </a:rPr>
              <a:t>1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834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2D3F7D-D6AE-EC3A-AC37-527D42E32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B1FD8F-6C46-B820-72E3-72C31724B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25/08/2025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DF1910F-4907-E817-4AE6-BFAAB37E8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30" y="2938183"/>
            <a:ext cx="4275870" cy="321978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B3CCC8E-3063-82D9-556E-F23AA52E0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37" y="2435377"/>
            <a:ext cx="1509085" cy="159401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6FB036E-7140-0620-AB2C-17611383E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760" y="3232383"/>
            <a:ext cx="3779693" cy="2856278"/>
          </a:xfrm>
          <a:prstGeom prst="rect">
            <a:avLst/>
          </a:prstGeom>
        </p:spPr>
      </p:pic>
      <p:pic>
        <p:nvPicPr>
          <p:cNvPr id="15" name="Espaço Reservado para Conteúdo 9">
            <a:extLst>
              <a:ext uri="{FF2B5EF4-FFF2-40B4-BE49-F238E27FC236}">
                <a16:creationId xmlns:a16="http://schemas.microsoft.com/office/drawing/2014/main" id="{B349645D-9B21-E96C-2A84-48CA4A1FF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900" y="2380228"/>
            <a:ext cx="1509084" cy="1649309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7E50ACAE-33B6-0BEA-BB78-76E7897B7F5D}"/>
              </a:ext>
            </a:extLst>
          </p:cNvPr>
          <p:cNvSpPr/>
          <p:nvPr/>
        </p:nvSpPr>
        <p:spPr>
          <a:xfrm>
            <a:off x="190500" y="2113527"/>
            <a:ext cx="5905500" cy="4198373"/>
          </a:xfrm>
          <a:prstGeom prst="roundRect">
            <a:avLst>
              <a:gd name="adj" fmla="val 286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A05D858-256A-0A72-2600-C579D7FB3C88}"/>
              </a:ext>
            </a:extLst>
          </p:cNvPr>
          <p:cNvSpPr/>
          <p:nvPr/>
        </p:nvSpPr>
        <p:spPr>
          <a:xfrm>
            <a:off x="6362700" y="2113527"/>
            <a:ext cx="5664200" cy="4198373"/>
          </a:xfrm>
          <a:prstGeom prst="roundRect">
            <a:avLst>
              <a:gd name="adj" fmla="val 286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7303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rtl="0"/>
            <a:r>
              <a:rPr lang="pt-br" sz="4800" i="1" dirty="0">
                <a:solidFill>
                  <a:srgbClr val="FFFFFF"/>
                </a:solidFill>
              </a:rPr>
              <a:t>"É uma pequena etapa para o homem, um salto gigante para a humanidade."</a:t>
            </a: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pt-br">
                <a:solidFill>
                  <a:srgbClr val="FFFFFF"/>
                </a:solidFill>
              </a:rPr>
              <a:t>– Neil Armstrong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14D0F6-63F2-3C3B-0A27-BD242064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b="1" dirty="0"/>
              <a:t>Os pesos e o bias são iniciados </a:t>
            </a:r>
            <a:r>
              <a:rPr lang="pt-BR" sz="2800" b="1" dirty="0">
                <a:solidFill>
                  <a:srgbClr val="FF0000"/>
                </a:solidFill>
              </a:rPr>
              <a:t>aleatoriamente</a:t>
            </a:r>
            <a:r>
              <a:rPr lang="pt-BR" sz="2800" b="1" dirty="0"/>
              <a:t>.</a:t>
            </a:r>
            <a:br>
              <a:rPr lang="pt-BR" sz="2800" b="1" dirty="0"/>
            </a:br>
            <a:r>
              <a:rPr lang="pt-BR" sz="2800" b="1" dirty="0"/>
              <a:t>São eles que a Inteligência artificial vai descobrir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418DE1-685B-71BC-50F3-883CDC492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8426" y="2108201"/>
            <a:ext cx="2937254" cy="3760891"/>
          </a:xfrm>
        </p:spPr>
        <p:txBody>
          <a:bodyPr/>
          <a:lstStyle/>
          <a:p>
            <a:r>
              <a:rPr lang="pt-BR" b="1" dirty="0"/>
              <a:t>Seleção natural </a:t>
            </a:r>
            <a:r>
              <a:rPr lang="pt-BR" dirty="0"/>
              <a:t>– Mais adaptado.</a:t>
            </a:r>
          </a:p>
          <a:p>
            <a:r>
              <a:rPr lang="pt-BR" b="1" dirty="0"/>
              <a:t>Seleção artificial </a:t>
            </a:r>
            <a:r>
              <a:rPr lang="pt-BR" dirty="0"/>
              <a:t>– O pássaro que fez mais pontos.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7CB94A-8436-3B49-6BA0-CBE147EFE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25/08/2025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93E830-AA3E-D3B3-BE40-66D4937E1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69" y="1993900"/>
            <a:ext cx="5613449" cy="421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47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E3203A-EF0B-0388-37F8-DBF20F71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vamos rodar 1 pássaro apenas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E33943-2E25-B6EB-C0E7-7E5A90449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E6C8DE-295B-E75F-27DF-DFDD71774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25/08/2025</a:t>
            </a:fld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27BCFF2-59C5-B731-98C9-0EAC6A72B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45" y="2108201"/>
            <a:ext cx="6823755" cy="371233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46836A5-50F0-A555-3743-A9DC24BA2DEC}"/>
              </a:ext>
            </a:extLst>
          </p:cNvPr>
          <p:cNvSpPr txBox="1"/>
          <p:nvPr/>
        </p:nvSpPr>
        <p:spPr>
          <a:xfrm>
            <a:off x="8890000" y="3429000"/>
            <a:ext cx="18370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100 redes </a:t>
            </a:r>
          </a:p>
          <a:p>
            <a:r>
              <a:rPr lang="pt-BR" sz="2800" dirty="0"/>
              <a:t>neurais</a:t>
            </a:r>
          </a:p>
        </p:txBody>
      </p:sp>
    </p:spTree>
    <p:extLst>
      <p:ext uri="{BB962C8B-B14F-4D97-AF65-F5344CB8AC3E}">
        <p14:creationId xmlns:p14="http://schemas.microsoft.com/office/powerpoint/2010/main" val="26263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0DDE65-62C8-3D82-9099-E37D8DAA7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Alguns vão bem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0E232C-B281-7569-CF6F-0F7E1D700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61DB2E-A3A4-D3B4-0B34-0D26E46E8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25/08/2025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1780E89-0AC4-B47D-63C3-66A150B96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108200"/>
            <a:ext cx="6352194" cy="376089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174DB8A-CAAF-AF0F-EFDE-704AE584FDFF}"/>
              </a:ext>
            </a:extLst>
          </p:cNvPr>
          <p:cNvSpPr txBox="1"/>
          <p:nvPr/>
        </p:nvSpPr>
        <p:spPr>
          <a:xfrm>
            <a:off x="7696200" y="3526980"/>
            <a:ext cx="3975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b="1" dirty="0"/>
              <a:t>Vamos pegar os melhores pássaros dessa geração e reproduzir eles entre si.</a:t>
            </a:r>
          </a:p>
          <a:p>
            <a:pPr marL="342900" indent="-342900">
              <a:buFont typeface="+mj-lt"/>
              <a:buAutoNum type="arabicPeriod"/>
            </a:pPr>
            <a:r>
              <a:rPr lang="pt-BR" b="1" dirty="0"/>
              <a:t>Vamos fazer uma mutação aleatória também.</a:t>
            </a:r>
          </a:p>
        </p:txBody>
      </p:sp>
    </p:spTree>
    <p:extLst>
      <p:ext uri="{BB962C8B-B14F-4D97-AF65-F5344CB8AC3E}">
        <p14:creationId xmlns:p14="http://schemas.microsoft.com/office/powerpoint/2010/main" val="239850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7D3976-6E12-AFAE-4F8D-8CAEAC2C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clonar e fazer mutação?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8B8B7FBF-E735-3A69-8C02-3AA9E3630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085" y="1943100"/>
            <a:ext cx="4671254" cy="4914900"/>
          </a:xfrm>
          <a:prstGeom prst="rect">
            <a:avLst/>
          </a:prstGeo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F23C87-BA9F-D1C2-94F5-70645DF86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25/08/2025</a:t>
            </a:fld>
            <a:endParaRPr lang="en-US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0823D27E-A142-E194-E636-CA12DFCD77BF}"/>
              </a:ext>
            </a:extLst>
          </p:cNvPr>
          <p:cNvGrpSpPr/>
          <p:nvPr/>
        </p:nvGrpSpPr>
        <p:grpSpPr>
          <a:xfrm>
            <a:off x="3009900" y="4258994"/>
            <a:ext cx="557987" cy="1049606"/>
            <a:chOff x="3009900" y="4258994"/>
            <a:chExt cx="557987" cy="1049606"/>
          </a:xfrm>
        </p:grpSpPr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id="{70032D9F-1168-2D2A-B57F-B86947914CE5}"/>
                </a:ext>
              </a:extLst>
            </p:cNvPr>
            <p:cNvCxnSpPr/>
            <p:nvPr/>
          </p:nvCxnSpPr>
          <p:spPr>
            <a:xfrm flipV="1">
              <a:off x="3009900" y="4787900"/>
              <a:ext cx="330200" cy="5207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3611DBAE-B818-C18E-81A6-B01B885A72E1}"/>
                </a:ext>
              </a:extLst>
            </p:cNvPr>
            <p:cNvSpPr txBox="1"/>
            <p:nvPr/>
          </p:nvSpPr>
          <p:spPr>
            <a:xfrm>
              <a:off x="3112313" y="4258994"/>
              <a:ext cx="4555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600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93C78AB-051F-1BFE-5E88-F0F4EFBCE0B0}"/>
              </a:ext>
            </a:extLst>
          </p:cNvPr>
          <p:cNvSpPr txBox="1"/>
          <p:nvPr/>
        </p:nvSpPr>
        <p:spPr>
          <a:xfrm>
            <a:off x="5753569" y="3843495"/>
            <a:ext cx="4059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Mesma rede neural com uma pequena mudança.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7833836-8918-DDF0-E8DE-47C452DBF303}"/>
              </a:ext>
            </a:extLst>
          </p:cNvPr>
          <p:cNvSpPr txBox="1"/>
          <p:nvPr/>
        </p:nvSpPr>
        <p:spPr>
          <a:xfrm>
            <a:off x="5753568" y="5352915"/>
            <a:ext cx="4292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OBS: pode criar um pássaro melhor, mas também um pior</a:t>
            </a:r>
          </a:p>
        </p:txBody>
      </p:sp>
    </p:spTree>
    <p:extLst>
      <p:ext uri="{BB962C8B-B14F-4D97-AF65-F5344CB8AC3E}">
        <p14:creationId xmlns:p14="http://schemas.microsoft.com/office/powerpoint/2010/main" val="386791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F5DAF6-0AAE-F10D-47E9-4598D016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BA5435-753E-9B5F-054E-6DEBD477E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F5D081-D0A8-9BB6-F649-A948F5436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25/08/2025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28A3B16-5033-6A28-E9E0-5FC31295A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827" y="575991"/>
            <a:ext cx="8933305" cy="546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4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669B04-CDE0-355B-92E8-3250BA23C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067" y="2848734"/>
            <a:ext cx="8383509" cy="1450757"/>
          </a:xfrm>
        </p:spPr>
        <p:txBody>
          <a:bodyPr>
            <a:normAutofit fontScale="90000"/>
          </a:bodyPr>
          <a:lstStyle/>
          <a:p>
            <a:r>
              <a:rPr lang="pt-BR" sz="5400" dirty="0"/>
              <a:t>Apresentação da disciplina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2C2270-C63B-3911-C5A6-CA662DC0B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25/08/2025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75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35E59-0D76-E200-B2D0-2E5C35AF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fazer?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3658F9-E6F9-5B06-BEB0-6761C275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25/08/2025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B5470DC-672E-EA85-6685-3B79FDE10F48}"/>
              </a:ext>
            </a:extLst>
          </p:cNvPr>
          <p:cNvSpPr txBox="1">
            <a:spLocks/>
          </p:cNvSpPr>
          <p:nvPr/>
        </p:nvSpPr>
        <p:spPr>
          <a:xfrm>
            <a:off x="548641" y="2103120"/>
            <a:ext cx="483108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1 – Criar o Jogo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6957325-0D8D-35D1-5F16-2B63B8EA8849}"/>
              </a:ext>
            </a:extLst>
          </p:cNvPr>
          <p:cNvSpPr txBox="1">
            <a:spLocks/>
          </p:cNvSpPr>
          <p:nvPr/>
        </p:nvSpPr>
        <p:spPr>
          <a:xfrm>
            <a:off x="6659880" y="2286000"/>
            <a:ext cx="483108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 – Criar a inteligência Artificial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272B84E-DDA6-FE48-2F5D-110C393F5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506" y="4034639"/>
            <a:ext cx="1486107" cy="108600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1CA34C0-A5F6-F9B8-AF37-F3513E0D1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393" y="3589068"/>
            <a:ext cx="1105054" cy="1400370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64A0C16-6CB8-566E-8972-1237184DDC81}"/>
              </a:ext>
            </a:extLst>
          </p:cNvPr>
          <p:cNvCxnSpPr/>
          <p:nvPr/>
        </p:nvCxnSpPr>
        <p:spPr>
          <a:xfrm>
            <a:off x="5684520" y="2103120"/>
            <a:ext cx="0" cy="413004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CDD96478-6D94-1A2A-6377-265C0141D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13" y="5651452"/>
            <a:ext cx="2072640" cy="58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43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33BA6-3930-D70E-352D-A20E2C309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F686A-132A-2594-28B1-3A4F1C819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fazer?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B07048-8511-4AE4-9C1E-1312A9BE8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25/08/2025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5F5028E-C3EB-84EE-B32F-7AF74BEADA26}"/>
              </a:ext>
            </a:extLst>
          </p:cNvPr>
          <p:cNvSpPr txBox="1">
            <a:spLocks/>
          </p:cNvSpPr>
          <p:nvPr/>
        </p:nvSpPr>
        <p:spPr>
          <a:xfrm>
            <a:off x="548641" y="2103120"/>
            <a:ext cx="483108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/>
              <a:t>1 – Criar o Jogo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B4803CD-6F05-7C09-7869-CF473A770C82}"/>
              </a:ext>
            </a:extLst>
          </p:cNvPr>
          <p:cNvSpPr txBox="1">
            <a:spLocks/>
          </p:cNvSpPr>
          <p:nvPr/>
        </p:nvSpPr>
        <p:spPr>
          <a:xfrm>
            <a:off x="6659880" y="2286000"/>
            <a:ext cx="483108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 – Criar a inteligência Artificial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906A6-AC84-85DB-758E-868AC2E93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506" y="4034639"/>
            <a:ext cx="1486107" cy="108600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C75F7A8-A793-61B6-7922-1123554C9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393" y="3589068"/>
            <a:ext cx="1105054" cy="1400370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20ED6667-DCEE-5962-C6A0-3A830D3DF8A2}"/>
              </a:ext>
            </a:extLst>
          </p:cNvPr>
          <p:cNvCxnSpPr/>
          <p:nvPr/>
        </p:nvCxnSpPr>
        <p:spPr>
          <a:xfrm>
            <a:off x="5684520" y="2103120"/>
            <a:ext cx="0" cy="413004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Imagem 15">
            <a:extLst>
              <a:ext uri="{FF2B5EF4-FFF2-40B4-BE49-F238E27FC236}">
                <a16:creationId xmlns:a16="http://schemas.microsoft.com/office/drawing/2014/main" id="{46780DA3-362F-ED8E-27C4-2978762E9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13" y="5651452"/>
            <a:ext cx="2072640" cy="58170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2A7DBFD-1187-036C-77FD-5E518A4C0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661" y="5440755"/>
            <a:ext cx="929640" cy="68692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EFCAA39-643D-B489-EB8D-C9B5F8919F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379" y="5448543"/>
            <a:ext cx="1105053" cy="59741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E1BD84F-A8CB-2008-341F-A545B73743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218" y="5403147"/>
            <a:ext cx="1702116" cy="76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95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082866-A38F-AB34-A2A0-1A52BE8A7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900422"/>
            <a:ext cx="5897880" cy="2067818"/>
          </a:xfrm>
        </p:spPr>
        <p:txBody>
          <a:bodyPr>
            <a:normAutofit/>
          </a:bodyPr>
          <a:lstStyle/>
          <a:p>
            <a:r>
              <a:rPr lang="pt-BR" dirty="0"/>
              <a:t>Como a inteligência artificial vai funcionar?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BB9347-F7D7-FA93-6E9B-A2DAB6DF8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25/08/2025</a:t>
            </a:fld>
            <a:endParaRPr lang="en-US" dirty="0"/>
          </a:p>
        </p:txBody>
      </p:sp>
      <p:pic>
        <p:nvPicPr>
          <p:cNvPr id="5" name="IA e Flappy Bird">
            <a:hlinkClick r:id="" action="ppaction://media"/>
            <a:extLst>
              <a:ext uri="{FF2B5EF4-FFF2-40B4-BE49-F238E27FC236}">
                <a16:creationId xmlns:a16="http://schemas.microsoft.com/office/drawing/2014/main" id="{DF90EB5D-5B75-0724-79C6-0331C2E4E3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22190" y="209876"/>
            <a:ext cx="3686171" cy="606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8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D7E020-725A-0F4D-77F2-AA140252E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320" y="2703621"/>
            <a:ext cx="10058400" cy="1450757"/>
          </a:xfrm>
        </p:spPr>
        <p:txBody>
          <a:bodyPr/>
          <a:lstStyle/>
          <a:p>
            <a:r>
              <a:rPr lang="pt-BR" dirty="0"/>
              <a:t>O problema é que a IA aprendeu muito rápido, o que fazer ?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F163D7-C195-A816-BF61-49B595BBE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25/08/2025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10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082866-A38F-AB34-A2A0-1A52BE8A7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2275582"/>
            <a:ext cx="5897880" cy="2067818"/>
          </a:xfrm>
        </p:spPr>
        <p:txBody>
          <a:bodyPr>
            <a:normAutofit/>
          </a:bodyPr>
          <a:lstStyle/>
          <a:p>
            <a:r>
              <a:rPr lang="pt-BR" dirty="0"/>
              <a:t>Vamos dificultar a vida dela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BB9347-F7D7-FA93-6E9B-A2DAB6DF8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25/08/2025</a:t>
            </a:fld>
            <a:endParaRPr lang="en-US" dirty="0"/>
          </a:p>
        </p:txBody>
      </p:sp>
      <p:pic>
        <p:nvPicPr>
          <p:cNvPr id="3" name="Video_1756066252">
            <a:hlinkClick r:id="" action="ppaction://media"/>
            <a:extLst>
              <a:ext uri="{FF2B5EF4-FFF2-40B4-BE49-F238E27FC236}">
                <a16:creationId xmlns:a16="http://schemas.microsoft.com/office/drawing/2014/main" id="{0A5AD776-E85C-B9AE-F335-41CC90A621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36280" y="156408"/>
            <a:ext cx="3704590" cy="609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0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5F8B8-CEA3-4CB6-8614-8FF50276F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DD88A-C615-AE45-B609-AD5975F9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320" y="2703621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pt-BR" dirty="0"/>
              <a:t>O problema que, novamente a IA vai aprender, não tão rápido, o que fazer novamente?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F683B7-CEE6-21E9-C2F0-BE7367B7C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25/08/2025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5153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20_TF56160789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{8391CA25-81AD-4CFA-9FAA-68D4CCB69F4D}TFf0a5ceae-4542-492d-822e-d65a94fb0e1e14bf61b7_win32-45a160150e4b</Template>
  <TotalTime>143</TotalTime>
  <Words>426</Words>
  <Application>Microsoft Office PowerPoint</Application>
  <PresentationFormat>Widescreen</PresentationFormat>
  <Paragraphs>98</Paragraphs>
  <Slides>24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8" baseType="lpstr">
      <vt:lpstr>Bookman Old Style</vt:lpstr>
      <vt:lpstr>Calibri</vt:lpstr>
      <vt:lpstr>Franklin Gothic Book</vt:lpstr>
      <vt:lpstr>Personalizado</vt:lpstr>
      <vt:lpstr>Criação de Jogos com Python e IA para jogar</vt:lpstr>
      <vt:lpstr>"É uma pequena etapa para o homem, um salto gigante para a humanidade."</vt:lpstr>
      <vt:lpstr>Apresentação da disciplina</vt:lpstr>
      <vt:lpstr>O que vamos fazer?</vt:lpstr>
      <vt:lpstr>O que vamos fazer?</vt:lpstr>
      <vt:lpstr>Como a inteligência artificial vai funcionar?</vt:lpstr>
      <vt:lpstr>O problema é que a IA aprendeu muito rápido, o que fazer ?</vt:lpstr>
      <vt:lpstr>Vamos dificultar a vida dela</vt:lpstr>
      <vt:lpstr>O problema que, novamente a IA vai aprender, não tão rápido, o que fazer novamente?</vt:lpstr>
      <vt:lpstr>Vamos dificultar a vida dela, de novo!!!.</vt:lpstr>
      <vt:lpstr>Como a IA tá jogando?</vt:lpstr>
      <vt:lpstr>Como isso funciona de fato?</vt:lpstr>
      <vt:lpstr>1 – INPUT = Quais informações o pássaro precisa para saber o que tem que ser feito?  2 – OUTPUT = Quais decisões o pássaro pode tomar?</vt:lpstr>
      <vt:lpstr>Decisões do Pássaro é mais fácil responder:</vt:lpstr>
      <vt:lpstr>O que ele precisa saber?</vt:lpstr>
      <vt:lpstr>O que ele precisa saber?</vt:lpstr>
      <vt:lpstr>Como Isso funciona?</vt:lpstr>
      <vt:lpstr>Função de ativação</vt:lpstr>
      <vt:lpstr>Exemplos</vt:lpstr>
      <vt:lpstr>Os pesos e o bias são iniciados aleatoriamente. São eles que a Inteligência artificial vai descobrir</vt:lpstr>
      <vt:lpstr>Não vamos rodar 1 pássaro apenas</vt:lpstr>
      <vt:lpstr>Alguns vão bem</vt:lpstr>
      <vt:lpstr>O que é clonar e fazer mutação?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Criação de Jogos com Python e IA para jogar</dc:title>
  <dc:creator>Programador' UFSCar</dc:creator>
  <cp:lastModifiedBy>Programador'</cp:lastModifiedBy>
  <cp:revision>5</cp:revision>
  <dcterms:created xsi:type="dcterms:W3CDTF">2025-08-24T22:54:46Z</dcterms:created>
  <dcterms:modified xsi:type="dcterms:W3CDTF">2025-08-25T16:12:11Z</dcterms:modified>
</cp:coreProperties>
</file>